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6858000" cy="9906000" type="A4"/>
  <p:notesSz cx="7103745" cy="10234295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8908"/>
    <a:srgbClr val="FE7901"/>
    <a:srgbClr val="FE8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948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5B4F0-F0F4-4890-BD24-75901A4988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12E60-D62C-4738-B819-21B0A9AA7B8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27424" y="1712455"/>
            <a:ext cx="2788920" cy="627447"/>
          </a:xfrm>
          <a:prstGeom prst="rect">
            <a:avLst/>
          </a:prstGeom>
          <a:solidFill>
            <a:srgbClr val="FE79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0" y="8471647"/>
            <a:ext cx="6858000" cy="143435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0" y="0"/>
            <a:ext cx="6858000" cy="143435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0" y="252088"/>
            <a:ext cx="265938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dirty="0">
                <a:solidFill>
                  <a:schemeClr val="bg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T300H</a:t>
            </a:r>
            <a:r>
              <a:rPr lang="en-US" altLang="zh-CN" sz="6000" dirty="0"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 </a:t>
            </a:r>
            <a:endParaRPr lang="zh-CN" altLang="en-US" sz="6000" dirty="0"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923202" y="469939"/>
            <a:ext cx="39347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600" dirty="0">
                <a:solidFill>
                  <a:srgbClr val="FE8D08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多模智能对讲终端</a:t>
            </a:r>
            <a:endParaRPr lang="zh-CN" altLang="en-US" sz="3600" dirty="0">
              <a:solidFill>
                <a:srgbClr val="FE8D08"/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2879698" y="352414"/>
            <a:ext cx="0" cy="906152"/>
          </a:xfrm>
          <a:prstGeom prst="line">
            <a:avLst/>
          </a:prstGeom>
          <a:ln w="25400">
            <a:solidFill>
              <a:srgbClr val="FD89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101072" y="1727901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特色功能</a:t>
            </a:r>
            <a:endParaRPr lang="zh-CN" altLang="en-US" sz="3200" dirty="0">
              <a:solidFill>
                <a:schemeClr val="bg1"/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101071" y="2341965"/>
            <a:ext cx="495061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IP68</a:t>
            </a: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防水防尘，</a:t>
            </a:r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1.5</a:t>
            </a: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米防摔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延续经典工业设计，秀外慧中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旋钮切组，方便实用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PTT</a:t>
            </a: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大按键，手感舒适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数字功放加持，大喇叭震撼登场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徒手可拆大电池，换电超方便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    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3.5</a:t>
            </a: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寸 高清屏，显示细腻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标准</a:t>
            </a:r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M6</a:t>
            </a: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接口，支持视频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全场景智能降噪，双工表现优秀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千寻双频单北斗</a:t>
            </a:r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RTK </a:t>
            </a: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，厘米级定位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选配座充，电池</a:t>
            </a:r>
            <a:r>
              <a:rPr lang="en-US" altLang="zh-CN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&amp;</a:t>
            </a:r>
            <a:r>
              <a:rPr lang="zh-CN" altLang="en-US" dirty="0"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本机同时充电，续航无忧</a:t>
            </a: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zh-CN" dirty="0"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054" y="2036537"/>
            <a:ext cx="2714277" cy="49446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431801" y="397740"/>
          <a:ext cx="6019800" cy="489371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66360"/>
                <a:gridCol w="4753440"/>
              </a:tblGrid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硬件规格</a:t>
                      </a:r>
                      <a:endParaRPr lang="zh-CN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rgbClr val="FD89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rgbClr val="FD8908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处理器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  <a:latin typeface="+mn-ea"/>
                          <a:ea typeface="+mn-ea"/>
                        </a:rPr>
                        <a:t>MTK6765/</a:t>
                      </a:r>
                      <a:r>
                        <a:rPr lang="en-US" altLang="zh-CN" sz="1200" b="1" u="none" strike="noStrike" dirty="0">
                          <a:effectLst/>
                          <a:latin typeface="+mn-ea"/>
                          <a:ea typeface="+mn-ea"/>
                        </a:rPr>
                        <a:t>GB</a:t>
                      </a:r>
                      <a:r>
                        <a:rPr lang="en-US" sz="1200" b="1" u="none" strike="noStrike" dirty="0">
                          <a:effectLst/>
                          <a:latin typeface="+mn-ea"/>
                          <a:ea typeface="+mn-ea"/>
                        </a:rPr>
                        <a:t>, 8</a:t>
                      </a:r>
                      <a:r>
                        <a:rPr lang="zh-CN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核</a:t>
                      </a:r>
                      <a:r>
                        <a:rPr lang="en-US" sz="1200" b="1" u="none" strike="noStrike" dirty="0">
                          <a:effectLst/>
                          <a:latin typeface="+mn-ea"/>
                          <a:ea typeface="+mn-ea"/>
                        </a:rPr>
                        <a:t>，Max CPU Frequency 2.2GHz</a:t>
                      </a:r>
                      <a:endParaRPr lang="en-US" sz="12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显示屏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ea"/>
                          <a:ea typeface="+mn-ea"/>
                        </a:rPr>
                        <a:t>3.5LCD  ,</a:t>
                      </a:r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分辨率</a:t>
                      </a:r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480*800</a:t>
                      </a:r>
                      <a:endParaRPr lang="en-US" altLang="zh-CN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触摸屏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+mn-ea"/>
                          <a:ea typeface="+mn-ea"/>
                        </a:rPr>
                        <a:t>康宁3代，多点触控，全贴合</a:t>
                      </a:r>
                      <a:endParaRPr lang="en-US" altLang="zh-CN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内部存储</a:t>
                      </a:r>
                      <a:endParaRPr lang="zh-CN" altLang="en-US" sz="12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4GB+64GB 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外部存储</a:t>
                      </a:r>
                      <a:endParaRPr lang="zh-CN" altLang="en-US" sz="1200" b="0" i="0" u="none" strike="noStrike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最大支持</a:t>
                      </a:r>
                      <a:r>
                        <a:rPr lang="en-US" altLang="zh-CN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128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GB T</a:t>
                      </a:r>
                      <a:r>
                        <a:rPr lang="zh-CN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卡</a:t>
                      </a:r>
                      <a:endParaRPr lang="zh-CN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后摄像头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13MP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前摄像头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ea"/>
                          <a:ea typeface="+mn-ea"/>
                        </a:rPr>
                        <a:t>5MP   </a:t>
                      </a:r>
                      <a:endParaRPr 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电池容量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标配</a:t>
                      </a:r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r>
                        <a:rPr lang="en-US" sz="1200" u="none" strike="noStrike" dirty="0">
                          <a:effectLst/>
                          <a:latin typeface="+mn-ea"/>
                          <a:ea typeface="+mn-ea"/>
                        </a:rPr>
                        <a:t>000mAh</a:t>
                      </a:r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，选配</a:t>
                      </a:r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7000</a:t>
                      </a:r>
                      <a:r>
                        <a:rPr lang="en-US" sz="1200" dirty="0">
                          <a:effectLst/>
                          <a:latin typeface="+mn-ea"/>
                          <a:sym typeface="+mn-ea"/>
                        </a:rPr>
                        <a:t>mAh</a:t>
                      </a:r>
                      <a:endParaRPr lang="en-US" altLang="zh-CN" sz="120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网络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国内全网通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麦克风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支持，双</a:t>
                      </a:r>
                      <a:r>
                        <a:rPr lang="en-US" sz="1200" u="none" strike="noStrike" dirty="0">
                          <a:effectLst/>
                          <a:latin typeface="+mn-ea"/>
                          <a:ea typeface="+mn-ea"/>
                        </a:rPr>
                        <a:t>MIC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3980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电声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前置超大喇叭，额定功率</a:t>
                      </a:r>
                      <a:r>
                        <a:rPr lang="en-US" altLang="zh-CN" sz="1200" b="0" i="0" u="none" strike="noStrike" dirty="0">
                          <a:effectLst/>
                          <a:latin typeface="+mn-ea"/>
                          <a:ea typeface="+mn-ea"/>
                        </a:rPr>
                        <a:t>3W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032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ea"/>
                          <a:ea typeface="+mn-ea"/>
                        </a:rPr>
                        <a:t>WIFI</a:t>
                      </a:r>
                      <a:endParaRPr 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2.4G&amp;5Gs</a:t>
                      </a:r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双频 </a:t>
                      </a:r>
                      <a:r>
                        <a:rPr 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WIFI</a:t>
                      </a:r>
                      <a:endParaRPr 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蓝牙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200" b="1" i="0" u="none" strike="noStrike" dirty="0">
                          <a:effectLst/>
                          <a:latin typeface="+mn-ea"/>
                          <a:ea typeface="+mn-ea"/>
                        </a:rPr>
                        <a:t>4.2</a:t>
                      </a:r>
                      <a:endParaRPr lang="en-US" altLang="zh-CN" sz="12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ea"/>
                          <a:ea typeface="+mn-ea"/>
                        </a:rPr>
                        <a:t>NFC</a:t>
                      </a:r>
                      <a:endParaRPr 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支持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定位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ea"/>
                          <a:ea typeface="+mn-ea"/>
                        </a:rPr>
                        <a:t>GPS+BEIDOU</a:t>
                      </a:r>
                      <a:endParaRPr 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外部接口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ea"/>
                          <a:ea typeface="+mn-ea"/>
                        </a:rPr>
                        <a:t>TYPE-C</a:t>
                      </a:r>
                      <a:endParaRPr 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ea"/>
                          <a:ea typeface="+mn-ea"/>
                        </a:rPr>
                        <a:t>SIM</a:t>
                      </a:r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卡类型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双</a:t>
                      </a:r>
                      <a:r>
                        <a:rPr lang="en-US" altLang="zh-CN" sz="1200" b="1" u="none" strike="noStrike" dirty="0">
                          <a:effectLst/>
                          <a:latin typeface="+mn-ea"/>
                          <a:ea typeface="+mn-ea"/>
                        </a:rPr>
                        <a:t>SIM</a:t>
                      </a:r>
                      <a:r>
                        <a:rPr lang="zh-CN" altLang="en-US" sz="1200" b="1" u="none" strike="noStrike" dirty="0">
                          <a:effectLst/>
                          <a:latin typeface="+mn-ea"/>
                          <a:ea typeface="+mn-ea"/>
                        </a:rPr>
                        <a:t>卡</a:t>
                      </a:r>
                      <a:r>
                        <a:rPr lang="en-US" sz="1200" b="1" u="none" strike="noStrike" dirty="0">
                          <a:effectLst/>
                          <a:latin typeface="+mn-ea"/>
                          <a:ea typeface="+mn-ea"/>
                        </a:rPr>
                        <a:t>+TF</a:t>
                      </a:r>
                      <a:endParaRPr lang="en-US" sz="1200" b="1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其他接口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标准</a:t>
                      </a:r>
                      <a:r>
                        <a:rPr lang="en-US" altLang="zh-CN" sz="1200" b="0" i="0" u="none" strike="noStrike" dirty="0">
                          <a:effectLst/>
                          <a:latin typeface="+mn-ea"/>
                          <a:ea typeface="+mn-ea"/>
                        </a:rPr>
                        <a:t>M6</a:t>
                      </a:r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接口，座充接口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>
                          <a:effectLst/>
                          <a:latin typeface="+mn-ea"/>
                          <a:ea typeface="+mn-ea"/>
                        </a:rPr>
                        <a:t>传感器</a:t>
                      </a:r>
                      <a:endParaRPr lang="zh-CN" altLang="en-US" sz="1200" b="0" i="0" u="none" strike="noStrike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光距感应</a:t>
                      </a:r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加速度，地磁</a:t>
                      </a:r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，陀螺仪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/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充电指示灯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支持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系统</a:t>
                      </a:r>
                      <a:endParaRPr lang="zh-CN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rgbClr val="FD89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安卓</a:t>
                      </a:r>
                      <a:r>
                        <a:rPr lang="en-US" altLang="zh-CN" sz="120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endParaRPr lang="en-US" altLang="zh-CN" sz="1200" b="0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solidFill>
                      <a:srgbClr val="FD890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431801" y="5425909"/>
          <a:ext cx="6019800" cy="18998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85397"/>
                <a:gridCol w="4734403"/>
              </a:tblGrid>
              <a:tr h="302895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600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物理规格</a:t>
                      </a:r>
                      <a:endParaRPr lang="zh-CN" altLang="en-US" sz="1600" u="none" strike="noStrike" kern="1200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  <a:cs typeface="+mn-cs"/>
                      </a:endParaRPr>
                    </a:p>
                  </a:txBody>
                  <a:tcPr marL="8096" marR="8096" marT="8096" marB="0" anchor="ctr">
                    <a:solidFill>
                      <a:srgbClr val="FD890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700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　</a:t>
                      </a:r>
                      <a:endParaRPr lang="zh-CN" altLang="en-US" sz="1700" u="none" strike="noStrike" kern="1200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  <a:cs typeface="+mn-cs"/>
                      </a:endParaRPr>
                    </a:p>
                  </a:txBody>
                  <a:tcPr marL="8096" marR="8096" marT="8096" marB="0" anchor="ctr">
                    <a:solidFill>
                      <a:srgbClr val="FD8908"/>
                    </a:solidFill>
                  </a:tcPr>
                </a:tc>
              </a:tr>
              <a:tr h="266172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尺寸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en-US" altLang="zh-CN" sz="1200" dirty="0">
                          <a:solidFill>
                            <a:schemeClr val="tx1"/>
                          </a:solidFill>
                          <a:effectLst/>
                          <a:latin typeface="+mn-ea"/>
                          <a:sym typeface="+mn-ea"/>
                        </a:rPr>
                        <a:t>137.2*59.4*28.5mm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ffectLst/>
                          <a:latin typeface="+mn-ea"/>
                          <a:sym typeface="+mn-ea"/>
                        </a:rPr>
                        <a:t>（薄电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ffectLst/>
                          <a:latin typeface="+mn-ea"/>
                          <a:sym typeface="+mn-ea"/>
                        </a:rPr>
                        <a:t>)      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ffectLst/>
                          <a:latin typeface="+mn-ea"/>
                          <a:sym typeface="+mn-ea"/>
                        </a:rPr>
                        <a:t>兼容</a:t>
                      </a:r>
                      <a:r>
                        <a:rPr lang="en-US" altLang="zh-CN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137.2*59.4*35.2mm</a:t>
                      </a:r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（厚电）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>
                    <a:noFill/>
                  </a:tcPr>
                </a:tc>
              </a:tr>
              <a:tr h="266172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整机重量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en-US" altLang="zh-CN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292</a:t>
                      </a:r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克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/>
                </a:tc>
              </a:tr>
              <a:tr h="266172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存储温度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零下</a:t>
                      </a:r>
                      <a:r>
                        <a:rPr lang="en-US" altLang="zh-CN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30~+70</a:t>
                      </a:r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摄氏度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>
                    <a:noFill/>
                  </a:tcPr>
                </a:tc>
              </a:tr>
              <a:tr h="266172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工作温度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零下</a:t>
                      </a:r>
                      <a:r>
                        <a:rPr lang="en-US" altLang="zh-CN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20~+55</a:t>
                      </a:r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摄氏度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/>
                </a:tc>
              </a:tr>
              <a:tr h="266065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防护等级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IP68，</a:t>
                      </a:r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跌落</a:t>
                      </a:r>
                      <a:r>
                        <a:rPr lang="en-US" altLang="zh-CN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1.5</a:t>
                      </a:r>
                      <a:r>
                        <a:rPr lang="zh-CN" altLang="en-US" sz="1200" u="none" strike="noStrike" kern="12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米大理</a:t>
                      </a:r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石板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>
                    <a:noFill/>
                  </a:tcPr>
                </a:tc>
              </a:tr>
              <a:tr h="266172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温湿度要求</a:t>
                      </a:r>
                      <a:endParaRPr lang="zh-CN" alt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相对湿度</a:t>
                      </a:r>
                      <a:r>
                        <a:rPr lang="en-US" altLang="zh-CN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5%~95%</a:t>
                      </a:r>
                      <a:endParaRPr lang="en-US" altLang="zh-CN" sz="1200" u="none" strike="noStrike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096" marR="8096" marT="8096" marB="0" anchor="ctr"/>
                </a:tc>
              </a:tr>
            </a:tbl>
          </a:graphicData>
        </a:graphic>
      </p:graphicFrame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431801" y="7420757"/>
          <a:ext cx="6019800" cy="211369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85397"/>
                <a:gridCol w="4734403"/>
              </a:tblGrid>
              <a:tr h="279079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600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配件</a:t>
                      </a:r>
                      <a:endParaRPr lang="zh-CN" altLang="en-US" sz="1600" u="none" strike="noStrike" kern="1200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  <a:cs typeface="+mn-cs"/>
                      </a:endParaRPr>
                    </a:p>
                  </a:txBody>
                  <a:tcPr marL="9970" marR="9970" marT="9970" marB="0" anchor="ctr">
                    <a:solidFill>
                      <a:srgbClr val="FD890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zh-CN" altLang="en-US" sz="1600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　</a:t>
                      </a:r>
                      <a:endParaRPr lang="zh-CN" altLang="en-US" sz="1600" u="none" strike="noStrike" kern="1200" dirty="0">
                        <a:solidFill>
                          <a:schemeClr val="bg1"/>
                        </a:solidFill>
                        <a:effectLst/>
                        <a:latin typeface="Microsoft YaHei UI" panose="020B0503020204020204" pitchFamily="34" charset="-122"/>
                        <a:ea typeface="Microsoft YaHei UI" panose="020B0503020204020204" pitchFamily="34" charset="-122"/>
                        <a:cs typeface="+mn-cs"/>
                      </a:endParaRPr>
                    </a:p>
                  </a:txBody>
                  <a:tcPr marL="9970" marR="9970" marT="9970" marB="0" anchor="ctr">
                    <a:solidFill>
                      <a:srgbClr val="FD8908"/>
                    </a:solidFill>
                  </a:tcPr>
                </a:tc>
              </a:tr>
              <a:tr h="2790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充电器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标配，</a:t>
                      </a:r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5V,2A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>
                    <a:noFill/>
                  </a:tcPr>
                </a:tc>
              </a:tr>
              <a:tr h="2790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数据线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标配，</a:t>
                      </a:r>
                      <a:r>
                        <a:rPr lang="en-US" altLang="zh-CN" sz="1200" u="none" strike="noStrike" dirty="0" err="1">
                          <a:effectLst/>
                          <a:latin typeface="+mn-ea"/>
                          <a:ea typeface="+mn-ea"/>
                        </a:rPr>
                        <a:t>Tpye</a:t>
                      </a:r>
                      <a:r>
                        <a:rPr lang="en-US" altLang="zh-CN" sz="1200" u="none" strike="noStrike" dirty="0">
                          <a:effectLst/>
                          <a:latin typeface="+mn-ea"/>
                          <a:ea typeface="+mn-ea"/>
                        </a:rPr>
                        <a:t>-C</a:t>
                      </a:r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数据线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</a:tr>
              <a:tr h="18614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包装盒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标配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>
                    <a:noFill/>
                  </a:tcPr>
                </a:tc>
              </a:tr>
              <a:tr h="232663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说明书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标配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</a:tr>
              <a:tr h="19613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保护膜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+mn-ea"/>
                          <a:ea typeface="+mn-ea"/>
                        </a:rPr>
                        <a:t>标配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>
                    <a:noFill/>
                  </a:tcPr>
                </a:tc>
              </a:tr>
              <a:tr h="2790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背夹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标配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</a:tr>
              <a:tr h="279079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座充，</a:t>
                      </a:r>
                      <a:r>
                        <a:rPr lang="en-US" altLang="zh-CN" sz="1200" b="0" i="0" u="none" strike="noStrike" dirty="0">
                          <a:effectLst/>
                          <a:latin typeface="+mn-ea"/>
                          <a:ea typeface="+mn-ea"/>
                        </a:rPr>
                        <a:t>PTT</a:t>
                      </a:r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耳机，手咪，外置摄像头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effectLst/>
                          <a:latin typeface="+mn-ea"/>
                          <a:ea typeface="+mn-ea"/>
                        </a:rPr>
                        <a:t>选配</a:t>
                      </a:r>
                      <a:endParaRPr lang="zh-CN" altLang="en-US" sz="12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970" marR="9970" marT="9970" marB="0" anchor="ctr"/>
                </a:tc>
              </a:tr>
            </a:tbl>
          </a:graphicData>
        </a:graphic>
      </p:graphicFrame>
      <p:sp>
        <p:nvSpPr>
          <p:cNvPr id="18" name="矩形 17"/>
          <p:cNvSpPr/>
          <p:nvPr/>
        </p:nvSpPr>
        <p:spPr>
          <a:xfrm>
            <a:off x="0" y="-318"/>
            <a:ext cx="6858000" cy="82386"/>
          </a:xfrm>
          <a:prstGeom prst="rect">
            <a:avLst/>
          </a:prstGeom>
          <a:solidFill>
            <a:srgbClr val="FD89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0" y="9830913"/>
            <a:ext cx="6858000" cy="75087"/>
          </a:xfrm>
          <a:prstGeom prst="rect">
            <a:avLst/>
          </a:prstGeom>
          <a:solidFill>
            <a:srgbClr val="FD89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4601924" y="9968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FE8D08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  <a:cs typeface="Microsoft Himalaya" panose="01010100010101010101" pitchFamily="2" charset="0"/>
              </a:rPr>
              <a:t>详细参数</a:t>
            </a:r>
            <a:endParaRPr lang="zh-CN" altLang="en-US" dirty="0">
              <a:solidFill>
                <a:srgbClr val="FE8D08"/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  <a:cs typeface="Microsoft Himalaya" panose="01010100010101010101" pitchFamily="2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GU5Mjk0YWNiN2MzODJlMDU1NDBmNGMwNzM5MTJjOWUifQ=="/>
  <p:tag name="commondata" val="eyJoZGlkIjoiNGIwYzAwNjQ2ODhiYWFhZmZjYWNhM2Q3NDc2MTY3NzE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670</Words>
  <Application>WPS 演示</Application>
  <PresentationFormat>A4 纸张(210x297 毫米)</PresentationFormat>
  <Paragraphs>181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7" baseType="lpstr">
      <vt:lpstr>Arial</vt:lpstr>
      <vt:lpstr>宋体</vt:lpstr>
      <vt:lpstr>Wingdings</vt:lpstr>
      <vt:lpstr>思源黑体 CN Heavy</vt:lpstr>
      <vt:lpstr>黑体</vt:lpstr>
      <vt:lpstr>Microsoft Himalaya</vt:lpstr>
      <vt:lpstr>思源黑体 CN ExtraLight</vt:lpstr>
      <vt:lpstr>Microsoft YaHei UI</vt:lpstr>
      <vt:lpstr>Calibri</vt:lpstr>
      <vt:lpstr>微软雅黑</vt:lpstr>
      <vt:lpstr>Arial Unicode MS</vt:lpstr>
      <vt:lpstr>等线 Light</vt:lpstr>
      <vt:lpstr>Calibri Light</vt:lpstr>
      <vt:lpstr>等线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zhao John</dc:creator>
  <cp:lastModifiedBy>卢秋旭</cp:lastModifiedBy>
  <cp:revision>104</cp:revision>
  <cp:lastPrinted>2023-07-05T07:23:00Z</cp:lastPrinted>
  <dcterms:created xsi:type="dcterms:W3CDTF">2021-08-14T08:17:00Z</dcterms:created>
  <dcterms:modified xsi:type="dcterms:W3CDTF">2024-12-04T08:31:52Z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2E0BCD65AFDE465DB3F945BF6FBE8F99_13</vt:lpwstr>
  </property>
  <property fmtid="{D5CDD505-2E9C-101B-9397-08002B2CF9AE}" pid="3" name="KSOProductBuildVer">
    <vt:lpwstr>2052-12.1.0.16412</vt:lpwstr>
  </property>
</Properties>
</file>